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  <p:sldId id="287" r:id="rId29"/>
    <p:sldId id="288" r:id="rId30"/>
    <p:sldId id="289" r:id="rId31"/>
    <p:sldId id="294" r:id="rId32"/>
    <p:sldId id="290" r:id="rId33"/>
    <p:sldId id="291" r:id="rId34"/>
    <p:sldId id="292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97DB96-D9C0-4D57-B9C0-0CBC91759160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3AC653-39E2-400A-9013-69ABA3863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C78988-A03D-49B7-ACB7-0244538CFBA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B17EEB-A8FE-43DE-A6FE-6530542E1D9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E08D2E-EFD9-402E-8D46-4063A308610A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91BF6E-A064-4692-BE1F-4F141267D23A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5B7E76-9EEC-47C8-B792-C464D059906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A5411A-FC61-4CCB-8778-A6F66C2F082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F653B5-6086-4C10-A364-EE5116343D9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9CC14D-ABE8-42DE-9CA9-0861FD9188F3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5F9A0-6340-4ED1-A215-E0CE35C5484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13FA34-2469-476F-BBEB-8A6EA2A69972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060EAC-D61F-495E-934D-0B80278ADA5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90508E-6857-4F19-8781-7D6D2EBC0E0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7A243-B373-488A-A054-42047368F85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9E9E06-855A-43D8-993F-A4D5422C902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10F649-28C7-402C-8F09-1004871722D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B825D9-013B-4092-B441-CD100616697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8306C0-1826-4F35-9679-31212CB83C6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8F0945-62BD-4FF6-9BDB-883940D4061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E22099-989B-42E3-9D4F-69077A2EF4E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185E9A-9C18-4B9D-AF9C-1369B150103A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65A142-0785-4F4D-B535-151327DA938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E88AD9-FB6F-4AE1-BF56-0EB0B23FF722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B41E32-394B-4F0D-B4AF-6A19DB1CD7AA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E278F2-5F07-4C5B-9572-0F7E068FFDB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0D7D4C-94DD-40F5-881E-532FAA30AE14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1307FA-2EEB-4945-8FEE-0459EEF2E04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C639FA-4989-41DB-8E12-894807D1FEC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DE5521-0CBB-4824-96D0-471C3BDA359A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A9787A-D287-4037-A4CA-5C3EA3EC599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011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D6CEC2-04A0-446D-AA79-E17337C70B1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114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B6DD1-E3D5-4567-8614-304F7DD56A4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EC1F9-D0F6-49B6-95D2-7C729BB99D30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DD95F-A722-478E-8F0B-B4D713B61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EC6F2-05C6-49D9-8773-49D559951B74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6CA5C-FA92-4F18-9464-88376A625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EA7AC-D5C0-46C7-8E0D-E0B8BAEC5725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30841-A040-4933-9489-E087B9316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1C365-6E2D-4B89-84AA-1F3CC916A549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98FD3-5DB0-4E91-9BDD-5622C2A59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96CE8-F341-4E4F-8C55-D76B975320B7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8ECAF-9AA8-4CB9-AD6B-202B46D8E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0EFE8-5BB1-4F44-88E1-0BB0E6CF3F22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CCE55-C5B5-40B5-A1BE-4CAB98886C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D9388-BFFA-4268-A844-F33D43B7A8D8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C33FC-8A94-4652-A122-CAE3F46305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CC3F0-C0F2-42B2-9A58-9D20782C4E58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12F08-B94F-4E44-9649-D29AD84DA7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918EB-FE51-4BF0-9F12-0C45A4A3A6F4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E924C-C370-4017-B307-2EE36AC78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99A83-0DB2-477C-A126-B0A54B61C1DE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99255-CB6A-45EF-AE60-969348352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1F4C7-BEF8-4EA8-9553-4E3F80779D66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DDBB5-3251-4B7B-A26A-17D5D7BC3E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E3F78F-F6DB-4E9D-9962-E7B9D546C182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53C8AD-ABB0-40BF-94C4-13E8394A1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s://&#1089;&#1072;&#1081;&#1090;&#1086;&#1073;&#1088;&#1072;&#1079;&#1086;&#1074;&#1072;&#1085;&#1080;&#1103;.&#1088;&#1092;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31913" y="1844675"/>
            <a:ext cx="691197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Ваш ребёнок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идёт в школу</a:t>
            </a:r>
            <a:endParaRPr lang="ru-RU" sz="7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00113" y="4221163"/>
            <a:ext cx="6264275" cy="16684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+mn-cs"/>
              </a:rPr>
              <a:t>Родительское собрание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+mn-cs"/>
              </a:rPr>
              <a:t>с родителями будущих первоклассников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3076" name="Прямоугольник 1"/>
          <p:cNvSpPr>
            <a:spLocks noChangeArrowheads="1"/>
          </p:cNvSpPr>
          <p:nvPr/>
        </p:nvSpPr>
        <p:spPr bwMode="auto">
          <a:xfrm>
            <a:off x="755650" y="2274888"/>
            <a:ext cx="792003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«Быть готовым к школе – </a:t>
            </a:r>
          </a:p>
          <a:p>
            <a:pPr algn="r"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значит уметь читать, писать и считать. </a:t>
            </a:r>
          </a:p>
          <a:p>
            <a:pPr algn="r"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Быть готовым к школе – </a:t>
            </a:r>
          </a:p>
          <a:p>
            <a:pPr algn="r"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быть готовым всему этому научиться». </a:t>
            </a:r>
          </a:p>
          <a:p>
            <a:pPr algn="r">
              <a:buFont typeface="Arial" charset="0"/>
              <a:buNone/>
              <a:defRPr/>
            </a:pP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Венгер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Л.А.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2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Критерии готовности ребёнка к школе</a:t>
            </a:r>
            <a:endParaRPr lang="ru-RU" altLang="ru-RU" sz="32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6013" y="2690813"/>
            <a:ext cx="7559675" cy="2676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Готовность к школе:</a:t>
            </a:r>
          </a:p>
          <a:p>
            <a:pPr algn="ctr"/>
            <a:r>
              <a:rPr lang="ru-RU" altLang="ru-RU" sz="28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ru-RU" altLang="ru-RU" sz="2800" b="1">
                <a:solidFill>
                  <a:srgbClr val="002060"/>
                </a:solidFill>
              </a:rPr>
              <a:t>физическая,</a:t>
            </a:r>
          </a:p>
          <a:p>
            <a:r>
              <a:rPr lang="ru-RU" altLang="ru-RU" sz="2800" b="1">
                <a:solidFill>
                  <a:srgbClr val="002060"/>
                </a:solidFill>
              </a:rPr>
              <a:t>нравственная, </a:t>
            </a:r>
          </a:p>
          <a:p>
            <a:r>
              <a:rPr lang="ru-RU" altLang="ru-RU" sz="2800" b="1">
                <a:solidFill>
                  <a:srgbClr val="002060"/>
                </a:solidFill>
              </a:rPr>
              <a:t>психологическая, </a:t>
            </a:r>
          </a:p>
          <a:p>
            <a:r>
              <a:rPr lang="ru-RU" altLang="ru-RU" sz="2800" b="1">
                <a:solidFill>
                  <a:srgbClr val="002060"/>
                </a:solidFill>
              </a:rPr>
              <a:t>мыслительная 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Физическая готовность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125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5126" name="Прямоугольник 4"/>
          <p:cNvSpPr>
            <a:spLocks noChangeArrowheads="1"/>
          </p:cNvSpPr>
          <p:nvPr/>
        </p:nvSpPr>
        <p:spPr bwMode="auto">
          <a:xfrm>
            <a:off x="971550" y="2490788"/>
            <a:ext cx="770413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В первые классы школ принимаются дети 7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или 8 года жизни по усмотрению родителей на основании заключения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психолого-медико-педагогической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комиссии о готовности ребёнка к обучению.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Обязательным условием для приёма в школу детей 7 года жизни является достижение ими к 1 сентября возраста  не менее 6,5 лет.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Нравственная готовность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149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6150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умение строить отношения с учителем;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умение общаться со сверстниками;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вежливость, сдержанность, послушание.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отношение к себе (отсутствие заниженной самооценки)</a:t>
            </a:r>
          </a:p>
        </p:txBody>
      </p:sp>
      <p:sp>
        <p:nvSpPr>
          <p:cNvPr id="6151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сравнивать достижения своего ребенка с достижениями других детей. </a:t>
            </a:r>
          </a:p>
          <a:p>
            <a:pPr>
              <a:lnSpc>
                <a:spcPct val="90000"/>
              </a:lnSpc>
            </a:pPr>
            <a:r>
              <a:rPr lang="ru-RU" alt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принуждать ребенка работать на «оценку».   </a:t>
            </a:r>
          </a:p>
          <a:p>
            <a:pPr>
              <a:lnSpc>
                <a:spcPct val="90000"/>
              </a:lnSpc>
            </a:pPr>
            <a:r>
              <a:rPr lang="ru-RU" alt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Надо чаще хвалить своих детей, даже за малейшие успехи.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anose="02020603050405020304" pitchFamily="18" charset="0"/>
              </a:rPr>
              <a:t>Психологическая готовность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3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7174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7175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это твёрдое желание учиться, получать знания; 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понимание важности и необходимости учения; 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проявление выраженного интереса к получению новых знаний;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это умение слушать учителя и выполнять его задания (отнюдь не всегда интересные);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умение общаться со сверстниками и взрослыми (ребенок легко вступает в контакт, не агрессивен, умеет находить выход из проблемных ситуаций общения, признает авторитет взрослых);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ru-RU" altLang="ru-RU" sz="200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это определенный уровень развития мышления, памяти, внимания.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Century" pitchFamily="18" charset="0"/>
                <a:cs typeface="+mn-cs"/>
              </a:rPr>
              <a:t>Развитие школьно-значимых психологических функций: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  <a:t/>
            </a:r>
            <a:b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</a:b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7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8198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8199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0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088" y="3357563"/>
            <a:ext cx="8137525" cy="18526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4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мелких мышц руки</a:t>
            </a: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cs typeface="+mn-cs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(рука развита хорошо, ребенок уверенно владеет карандашом, ножницами);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Century" pitchFamily="18" charset="0"/>
                <a:cs typeface="+mn-cs"/>
              </a:rPr>
              <a:t>Развитие школьно-значимых психологических функций: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  <a:t/>
            </a:r>
            <a:b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</a:b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1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9222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9223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4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088" y="3357563"/>
            <a:ext cx="8345487" cy="21717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пространственная организация, координация движений</a:t>
            </a: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cs typeface="+mn-cs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(умение правильно определять выше - ниже, вперед - назад, слева - справа);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Century" pitchFamily="18" charset="0"/>
                <a:cs typeface="+mn-cs"/>
              </a:rPr>
              <a:t>Развитие школьно-значимых психологических функций: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  <a:t/>
            </a:r>
            <a:b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</a:b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5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0246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0247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8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0249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ru-RU" sz="28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координация в системе глаз – рука:</a:t>
            </a:r>
          </a:p>
          <a:p>
            <a:pPr>
              <a:lnSpc>
                <a:spcPct val="130000"/>
              </a:lnSpc>
            </a:pPr>
            <a:r>
              <a:rPr lang="ru-RU" altLang="ru-RU" sz="2000">
                <a:latin typeface="Verdana" pitchFamily="34" charset="0"/>
              </a:rPr>
              <a:t> 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(ребенок может правильно перенести в тетрадь простейший графический образ - узор, фигуру - зрительно воспринимаемый на расстоянии (например, из книг);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Century" pitchFamily="18" charset="0"/>
                <a:cs typeface="+mn-cs"/>
              </a:rPr>
              <a:t>Развитие школьно-значимых психологических функций: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  <a:t/>
            </a:r>
            <a:b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</a:b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9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1270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1271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2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088" y="3357563"/>
            <a:ext cx="7993062" cy="17716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логического мышления:</a:t>
            </a: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4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(способность находить сходства и различия разных предметов при сравнении, умение правильно объединять предметы в группы по общим существенным признакам);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Century" pitchFamily="18" charset="0"/>
                <a:cs typeface="+mn-cs"/>
              </a:rPr>
              <a:t>Развитие школьно-значимых психологических функций: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  <a:t/>
            </a:r>
            <a:b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</a:b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3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2294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2295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6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2297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8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6003925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произвольного внимания:</a:t>
            </a:r>
          </a:p>
        </p:txBody>
      </p:sp>
      <p:sp>
        <p:nvSpPr>
          <p:cNvPr id="12300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(способность удерживать внимание на выполняемой работе в течение 15-20 минут);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Century" pitchFamily="18" charset="0"/>
                <a:cs typeface="+mn-cs"/>
              </a:rPr>
              <a:t>Развитие школьно-значимых психологических функций: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  <a:t/>
            </a:r>
            <a:br>
              <a:rPr lang="ru-RU" altLang="ru-RU" sz="3600" b="1" dirty="0">
                <a:solidFill>
                  <a:srgbClr val="002060"/>
                </a:solidFill>
                <a:latin typeface="+mn-lt"/>
                <a:cs typeface="+mn-cs"/>
              </a:rPr>
            </a:b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7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3318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3319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0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3321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2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24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544830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произвольной памяти</a:t>
            </a:r>
            <a:r>
              <a:rPr lang="ru-RU" alt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3326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(способность к опосредованному запоминанию: связывать запоминаемый материал с конкретным символом /слово - картинка  либо  слово - ситуация/).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Мыслительная готовность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1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4342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343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4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345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6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8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50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51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Наиболее важные показатели — это развитие мышления и речи.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Очень полезно учить ребенка строить несложные рассуждения, выводы, используя слова:«потому, что»; «если, то»; «поэтому».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Учите ребят задавать вопросы. Это очень полезно. Мышление всегда начинается с вопроса. Нельзя заставить мысль работать, если просто сказать «подумай».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Мыслительная готовность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5366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5367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8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5369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70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72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74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75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76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Речь является основой, на которой строится учебный процесс. Особенно важно владение монологической речью. Для ребенка  - это пересказ. После чтения задайте ребенку несколько вопросов по содержанию, попросите пересказать.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Особое внимание обратите на ориентировку в пространстве. Правильно ли ваш ребенок понимает и употребляет в речи предлоги и понятия: выше, ниже, на, над, под, снизу, сверху, между, перед., за, спереди от…, сзади от…, ближе, дальше, лево, право, левее, правее, ближе всего к…, дальше всего    от… и т.д.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Важен не объём знаний ребенка,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а качество знаний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9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6390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6391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2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6393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4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6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8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9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00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01" name="Прямоугольник 15"/>
          <p:cNvSpPr>
            <a:spLocks noChangeArrowheads="1"/>
          </p:cNvSpPr>
          <p:nvPr/>
        </p:nvSpPr>
        <p:spPr bwMode="auto">
          <a:xfrm>
            <a:off x="927100" y="3043238"/>
            <a:ext cx="77946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Важно учить не читать, а развивать речь. Не учить писать, а создавать условия для развития мелкой моторики руки. </a:t>
            </a:r>
          </a:p>
          <a:p>
            <a:pPr marL="285750" indent="-285750" algn="just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Для полноценного развития дошкольнику необходимо общаться со сверстниками, взрослыми, играть в развивающие игры, слушать чтение книг, рисовать, лепить, фантазировать. </a:t>
            </a:r>
          </a:p>
          <a:p>
            <a:pPr marL="285750" indent="-285750" algn="just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Чем больше ребенок будет причастен к подготовке к школе, обсуждению будущего, чем больше он будет знать о школе, о новой жизни, тем легче ему будет личностно в нее включиться.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Важен не объём знаний ребенка,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а качество знаний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3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7414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7415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6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7417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8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0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2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23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24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Уже сейчас постарайтесь очень постепенно режим дня вашего малыша соотнести с режимом дня школьника.</a:t>
            </a:r>
          </a:p>
          <a:p>
            <a:pPr marL="342900" indent="-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Чтобы ребёнок умел слышать учителя, обращайте внимание, как он понимает ваши словесные инструкции и требования, которые должны быть чёткими, доброжелательными, немногословными, спокойными.</a:t>
            </a:r>
          </a:p>
          <a:p>
            <a:pPr marL="342900" indent="-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Не пугайте ребёнка будущими трудностями в школе!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Подготовка к чтению: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8438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8439" name="Прямоугольник 6"/>
          <p:cNvSpPr>
            <a:spLocks noChangeArrowheads="1"/>
          </p:cNvSpPr>
          <p:nvPr/>
        </p:nvSpPr>
        <p:spPr bwMode="auto">
          <a:xfrm>
            <a:off x="1150938" y="4365625"/>
            <a:ext cx="7813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2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0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8441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2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4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6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7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8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18450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08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6-7 летний малыш должен знать </a:t>
            </a:r>
            <a:r>
              <a:rPr lang="ru-RU" altLang="ru-RU" sz="2400">
                <a:solidFill>
                  <a:srgbClr val="CC33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все печатные буквы</a:t>
            </a: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алфавита, но многие могут слитно читать слоги, а некоторые - и целые тексты </a:t>
            </a:r>
          </a:p>
          <a:p>
            <a:pPr marL="285750" indent="-285750" algn="just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Несмотря на такую разную подготовку, </a:t>
            </a:r>
            <a:r>
              <a:rPr lang="ru-RU" altLang="ru-RU" sz="2400" b="1">
                <a:solidFill>
                  <a:srgbClr val="CC33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все дети устают от процесса чтения очень быстро</a:t>
            </a:r>
            <a:r>
              <a:rPr lang="ru-RU" altLang="ru-RU" sz="2400">
                <a:solidFill>
                  <a:srgbClr val="CC33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</a:t>
            </a: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Чередуйте это занятие с отдыхом. Пусть ребёнок "погримасничает" перед зеркалом, произнося чётко и громко звуки, отдельно и плавно.</a:t>
            </a:r>
          </a:p>
          <a:p>
            <a:pPr marL="285750" indent="-285750" algn="just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Это развивает артикуляционный аппарат.</a:t>
            </a:r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Подготовка к письму</a:t>
            </a:r>
            <a:r>
              <a:rPr lang="ru-RU" altLang="ru-RU" sz="4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: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1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19462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9463" name="Прямоугольник 6"/>
          <p:cNvSpPr>
            <a:spLocks noChangeArrowheads="1"/>
          </p:cNvSpPr>
          <p:nvPr/>
        </p:nvSpPr>
        <p:spPr bwMode="auto">
          <a:xfrm>
            <a:off x="927100" y="2700338"/>
            <a:ext cx="8178800" cy="374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Ручку ребёнок должен брать правильно и разогретыми пальцами. </a:t>
            </a:r>
          </a:p>
          <a:p>
            <a:pPr>
              <a:lnSpc>
                <a:spcPct val="11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Раскраски замените </a:t>
            </a:r>
            <a:r>
              <a:rPr lang="ru-RU" altLang="ru-RU" sz="240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обведением по трафарету и штриховкой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. Линия должна быть направлена сверху вниз, справа налево, а если она кривая, то против часовой стрелки. </a:t>
            </a:r>
          </a:p>
          <a:p>
            <a:pPr>
              <a:lnSpc>
                <a:spcPct val="11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Расстояние между линиями 0,5 см - это основной принцип нашего письменного алфавита.</a:t>
            </a:r>
          </a:p>
          <a:p>
            <a:pPr>
              <a:lnSpc>
                <a:spcPct val="11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Запомните, дети также устают от этих занятий, как и от чтения.</a:t>
            </a:r>
          </a:p>
        </p:txBody>
      </p:sp>
      <p:sp>
        <p:nvSpPr>
          <p:cNvPr id="19464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9465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6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8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70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71" name="Прямоугольник 13"/>
          <p:cNvSpPr>
            <a:spLocks noChangeArrowheads="1"/>
          </p:cNvSpPr>
          <p:nvPr/>
        </p:nvSpPr>
        <p:spPr bwMode="auto">
          <a:xfrm>
            <a:off x="1057275" y="2651125"/>
            <a:ext cx="75072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72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19474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altLang="ru-RU" sz="3600" b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" pitchFamily="18" charset="0"/>
                <a:ea typeface="Verdana" pitchFamily="34" charset="0"/>
                <a:cs typeface="Verdana" pitchFamily="34" charset="0"/>
              </a:rPr>
              <a:t>Подготовка к грамматике:</a:t>
            </a:r>
            <a:endParaRPr lang="ru-RU" altLang="ru-RU" sz="3600" b="1" i="1" u="sng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" pitchFamily="18" charset="0"/>
              <a:cs typeface="Times New Roman" pitchFamily="18" charset="0"/>
            </a:endParaRPr>
          </a:p>
        </p:txBody>
      </p:sp>
      <p:sp>
        <p:nvSpPr>
          <p:cNvPr id="20485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0486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487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488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9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1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3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4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5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0497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498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Ребёнок может легко выделить в слове заданный звук, назвать в слове все звуки по порядку. </a:t>
            </a:r>
            <a:r>
              <a:rPr lang="ru-RU" altLang="ru-RU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Не путайте букву со звуком!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 (Звук мы слышим, букву пишем.) В тексте он так же может назвать количество предложений. Он умеет отвечать на вопросы "кто", "что" и сам их задавать. То есть 6-7 летний </a:t>
            </a:r>
            <a:r>
              <a:rPr lang="ru-RU" altLang="ru-RU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ребёнок способен расчленить речь на отдельные грамматические единицы.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 Поощряйте его умение наблюдать, сравнивать, исправлять, уточнять свою речь. Общайтесь с ним! Ребёнок может легко выделить в слове заданный звук, назвать в слове все звуки по порядку. </a:t>
            </a:r>
            <a:r>
              <a:rPr lang="ru-RU" altLang="ru-RU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Не путайте букву со звуком!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(Звук мы слышим, букву пишем.) В тексте он так же может назвать количество предложений. Он умеет отвечать на вопросы "кто", "что" и сам их задавать. То есть 6-7 летний </a:t>
            </a:r>
            <a:r>
              <a:rPr lang="ru-RU" altLang="ru-RU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ребёнок способен расчленить речь на отдельные грамматические единицы.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 Поощряйте его умение наблюдать, сравнивать, исправлять, уточнять свою речь. Общайтесь с ним!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Подготовка к математике: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9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1510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1511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1512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3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5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7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8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9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1521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1522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1523" name="Прямоугольник 6"/>
          <p:cNvSpPr>
            <a:spLocks noChangeArrowheads="1"/>
          </p:cNvSpPr>
          <p:nvPr/>
        </p:nvSpPr>
        <p:spPr bwMode="auto">
          <a:xfrm>
            <a:off x="1150938" y="2841625"/>
            <a:ext cx="7561262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успешность в этом предмете зависит от освоения и умения </a:t>
            </a:r>
            <a:r>
              <a:rPr lang="ru-RU" altLang="ru-RU" sz="2400">
                <a:solidFill>
                  <a:srgbClr val="CC33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двигаться в трёхмерном пространстве.</a:t>
            </a: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Поэтому помогите ребёнку свободно владеть такими понятиями: "вверх-вниз", "вправо-влево", "прямо, по кругу, наискосок", "больше-меньше", "старше-моложе", "горизонтально-вертикально" и т.д., </a:t>
            </a:r>
            <a:r>
              <a:rPr lang="ru-RU" altLang="ru-RU" sz="2400">
                <a:solidFill>
                  <a:srgbClr val="CC33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объединять предметы в группы по одному признаку, сравнивать, владеть счётом в пределах 10.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+mn-cs"/>
              </a:rPr>
              <a:t>Запомните:</a:t>
            </a: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3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2534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2535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2536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7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9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1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42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43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2545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2546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25513" y="2490788"/>
            <a:ext cx="7985125" cy="4543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При подготовке к школе вы должны оставаться для вашего ребёнка </a:t>
            </a:r>
            <a:r>
              <a:rPr lang="ru-RU" altLang="ru-RU" sz="2400" dirty="0">
                <a:solidFill>
                  <a:srgbClr val="CC330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любящим и понимающим родителем</a:t>
            </a:r>
            <a:r>
              <a:rPr lang="ru-RU" altLang="ru-RU" sz="24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и не брать на себя роль учителя! </a:t>
            </a:r>
            <a:r>
              <a:rPr lang="ru-RU" altLang="ru-RU" sz="2400" dirty="0">
                <a:solidFill>
                  <a:srgbClr val="CC330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Ребёнок охотно делает только то, что у него получается, </a:t>
            </a:r>
            <a:r>
              <a:rPr lang="ru-RU" altLang="ru-RU" sz="2400" b="1" dirty="0">
                <a:solidFill>
                  <a:srgbClr val="CC330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поэтому он не может быть ленивым</a:t>
            </a:r>
            <a:r>
              <a:rPr lang="ru-RU" altLang="ru-RU" sz="2400" dirty="0">
                <a:solidFill>
                  <a:srgbClr val="CC330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Постарайтесь достижения ребёнка </a:t>
            </a:r>
            <a:r>
              <a:rPr lang="ru-RU" altLang="ru-RU" sz="2400" dirty="0">
                <a:solidFill>
                  <a:srgbClr val="CC330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не сравнивать</a:t>
            </a:r>
            <a:r>
              <a:rPr lang="ru-RU" altLang="ru-RU" sz="24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ни со своими, ни с достижениями старшего брата, ни одноклассников (не озвучивайте это при ребёнке, даже если они в его пользу!).</a:t>
            </a: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Ваша любовь и терпение будут служить гарантом уверенного продвижения в учёбе для вашего малыша.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dirty="0">
              <a:latin typeface="+mn-lt"/>
              <a:cs typeface="+mn-cs"/>
            </a:endParaRPr>
          </a:p>
          <a:p>
            <a:pPr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400" dirty="0">
              <a:solidFill>
                <a:srgbClr val="CC330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3558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3559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3560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1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3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5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6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7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3569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3570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3571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5650" y="2085975"/>
            <a:ext cx="7920038" cy="3138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+mn-cs"/>
              </a:rPr>
              <a:t>Часто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+mn-cs"/>
              </a:rPr>
              <a:t>задаваемые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+mn-cs"/>
              </a:rPr>
              <a:t>вопросы</a:t>
            </a:r>
            <a:endParaRPr lang="ru-RU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1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4582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4583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4584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5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7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9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0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1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4593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4594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4595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60450" y="1706563"/>
            <a:ext cx="7183438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ли ребёнок </a:t>
            </a:r>
            <a:b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уметь читать и писать к 1 классу?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6013" y="3095625"/>
            <a:ext cx="755015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обязательно.</a:t>
            </a: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складывать из слогов слова еще не является умением читать. Многие дети с трудом осваивают эту сложную мыслительную операцию - не стоит их подгонять! Навык чтения и письма должен формироваться по специальным методикам (складываются представления о речи, звуках и буквах). </a:t>
            </a: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умениями при чтении являются понимание прочитанного текста, анализ описанной ситуации, ответы на вопросы после чтения.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5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5606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5607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5608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9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11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13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4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5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5617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5618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5619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84263" y="1844675"/>
            <a:ext cx="7529512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 ли школьная форма в 1 классе?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21" name="Прямоугольник 20"/>
          <p:cNvSpPr>
            <a:spLocks noChangeArrowheads="1"/>
          </p:cNvSpPr>
          <p:nvPr/>
        </p:nvSpPr>
        <p:spPr bwMode="auto">
          <a:xfrm>
            <a:off x="1104900" y="2565400"/>
            <a:ext cx="755173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Да.</a:t>
            </a:r>
          </a:p>
          <a:p>
            <a:pPr algn="just"/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Форма дисциплинирует детей, является атрибутом, отличающим дошкольника от ученика. А именно об этом, как правило, и мечтают в первую очередь при поступлении в школу все дети - они теперь первоклассники.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9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6630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6631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6632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3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5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7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8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9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6641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6642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6643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84263" y="1844675"/>
            <a:ext cx="7529512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питаются первоклассники в школе?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45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 нашей школе организовано горячее питание для всех учеников.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3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7654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7655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7656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7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9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61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62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63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7665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7666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7667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4213" y="1844675"/>
            <a:ext cx="87836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необходимо приобрести ученику для 1 класса?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69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276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0900" y="2368550"/>
            <a:ext cx="3798888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643438" y="4797425"/>
            <a:ext cx="37401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тетради в узкую линейку</a:t>
            </a:r>
            <a:endParaRPr lang="ru-RU" dirty="0"/>
          </a:p>
        </p:txBody>
      </p:sp>
      <p:pic>
        <p:nvPicPr>
          <p:cNvPr id="276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4485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7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8678" name="Прямоугольник 5"/>
          <p:cNvSpPr>
            <a:spLocks noChangeArrowheads="1"/>
          </p:cNvSpPr>
          <p:nvPr/>
        </p:nvSpPr>
        <p:spPr bwMode="auto">
          <a:xfrm>
            <a:off x="971550" y="2733675"/>
            <a:ext cx="799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8679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8680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1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3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5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6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7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7100" y="3043238"/>
            <a:ext cx="779462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8689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8690" name="Прямоугольник 17"/>
          <p:cNvSpPr>
            <a:spLocks noChangeArrowheads="1"/>
          </p:cNvSpPr>
          <p:nvPr/>
        </p:nvSpPr>
        <p:spPr bwMode="auto">
          <a:xfrm>
            <a:off x="979488" y="2565400"/>
            <a:ext cx="7762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8691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4213" y="1844675"/>
            <a:ext cx="87836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носить в школу мобильный телефон?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93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8694" name="Прямоугольник 18"/>
          <p:cNvSpPr>
            <a:spLocks noChangeArrowheads="1"/>
          </p:cNvSpPr>
          <p:nvPr/>
        </p:nvSpPr>
        <p:spPr bwMode="auto">
          <a:xfrm>
            <a:off x="985838" y="2633663"/>
            <a:ext cx="7604125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 нашей школе запрещено пользование мобильным телефоном на уроке.</a:t>
            </a:r>
          </a:p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Мы не рекомендуем носить в школу мобильный телефон первоклассникам — велико искушение звонить маме по малейшему поводу или поиграть на уроке в электронную игру. </a:t>
            </a:r>
          </a:p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Кроме того, дорогой телефон может возбудить нездоровый интерес одноклассников.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01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29702" name="Прямоугольник 5"/>
          <p:cNvSpPr>
            <a:spLocks noChangeArrowheads="1"/>
          </p:cNvSpPr>
          <p:nvPr/>
        </p:nvSpPr>
        <p:spPr bwMode="auto">
          <a:xfrm>
            <a:off x="1111250" y="4797425"/>
            <a:ext cx="7991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9703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9704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5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07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09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10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11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8838" y="3238500"/>
            <a:ext cx="813593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29713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9714" name="Прямоугольник 17"/>
          <p:cNvSpPr>
            <a:spLocks noChangeArrowheads="1"/>
          </p:cNvSpPr>
          <p:nvPr/>
        </p:nvSpPr>
        <p:spPr bwMode="auto">
          <a:xfrm>
            <a:off x="890588" y="2476500"/>
            <a:ext cx="7762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9715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8838" y="1500188"/>
            <a:ext cx="8783637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быть, если ребенок </a:t>
            </a:r>
            <a:r>
              <a:rPr lang="ru-RU" alt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леворукий</a:t>
            </a: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большинство детей пишут правой рукой?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17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9718" name="Прямоугольник 18"/>
          <p:cNvSpPr>
            <a:spLocks noChangeArrowheads="1"/>
          </p:cNvSpPr>
          <p:nvPr/>
        </p:nvSpPr>
        <p:spPr bwMode="auto">
          <a:xfrm>
            <a:off x="985838" y="2633663"/>
            <a:ext cx="76041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719513"/>
            <a:ext cx="751998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20" name="Прямоугольник 22"/>
          <p:cNvSpPr>
            <a:spLocks noChangeArrowheads="1"/>
          </p:cNvSpPr>
          <p:nvPr/>
        </p:nvSpPr>
        <p:spPr bwMode="auto">
          <a:xfrm>
            <a:off x="890588" y="2971800"/>
            <a:ext cx="7762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/>
          </a:p>
        </p:txBody>
      </p:sp>
      <p:sp>
        <p:nvSpPr>
          <p:cNvPr id="29721" name="Прямоугольник 23"/>
          <p:cNvSpPr>
            <a:spLocks noChangeArrowheads="1"/>
          </p:cNvSpPr>
          <p:nvPr/>
        </p:nvSpPr>
        <p:spPr bwMode="auto">
          <a:xfrm>
            <a:off x="981075" y="2846388"/>
            <a:ext cx="783907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Ни в коем случае не следует идти против природы и переучивать ребенка. Это может повлечь за собой серьезные нарушения его здоровья. </a:t>
            </a:r>
          </a:p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Кроме того, сейчас издаются специальные пособия для леворуких детей, в частности «Прописи для первоклассников с трудностями обучения письму и леворуких детей» автора М. М. Безруких, ручки и карандаши изогнутой формы. </a:t>
            </a:r>
          </a:p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Последствия переучивания леворуких детей чаще всего носят психоневрологический характер: нарушение сна, повышенная возбудимость.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5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30726" name="Прямоугольник 5"/>
          <p:cNvSpPr>
            <a:spLocks noChangeArrowheads="1"/>
          </p:cNvSpPr>
          <p:nvPr/>
        </p:nvSpPr>
        <p:spPr bwMode="auto">
          <a:xfrm>
            <a:off x="1111250" y="4797425"/>
            <a:ext cx="7991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0727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0728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9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31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33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4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5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8838" y="3238500"/>
            <a:ext cx="813593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0737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0738" name="Прямоугольник 17"/>
          <p:cNvSpPr>
            <a:spLocks noChangeArrowheads="1"/>
          </p:cNvSpPr>
          <p:nvPr/>
        </p:nvSpPr>
        <p:spPr bwMode="auto">
          <a:xfrm>
            <a:off x="890588" y="2476500"/>
            <a:ext cx="7762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0739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8838" y="1500188"/>
            <a:ext cx="8783637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носить в школу игрушки? </a:t>
            </a:r>
            <a:endParaRPr lang="ru-RU" alt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0741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0742" name="Прямоугольник 18"/>
          <p:cNvSpPr>
            <a:spLocks noChangeArrowheads="1"/>
          </p:cNvSpPr>
          <p:nvPr/>
        </p:nvSpPr>
        <p:spPr bwMode="auto">
          <a:xfrm>
            <a:off x="985838" y="2633663"/>
            <a:ext cx="76041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719513"/>
            <a:ext cx="751998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44" name="Прямоугольник 22"/>
          <p:cNvSpPr>
            <a:spLocks noChangeArrowheads="1"/>
          </p:cNvSpPr>
          <p:nvPr/>
        </p:nvSpPr>
        <p:spPr bwMode="auto">
          <a:xfrm>
            <a:off x="890588" y="2971800"/>
            <a:ext cx="7762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/>
          </a:p>
        </p:txBody>
      </p:sp>
      <p:sp>
        <p:nvSpPr>
          <p:cNvPr id="30745" name="Прямоугольник 23"/>
          <p:cNvSpPr>
            <a:spLocks noChangeArrowheads="1"/>
          </p:cNvSpPr>
          <p:nvPr/>
        </p:nvSpPr>
        <p:spPr bwMode="auto">
          <a:xfrm>
            <a:off x="981075" y="2846388"/>
            <a:ext cx="7839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6" name="Прямоугольник 24"/>
          <p:cNvSpPr>
            <a:spLocks noChangeArrowheads="1"/>
          </p:cNvSpPr>
          <p:nvPr/>
        </p:nvSpPr>
        <p:spPr bwMode="auto">
          <a:xfrm>
            <a:off x="981075" y="2136775"/>
            <a:ext cx="7608888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 b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Да, можно! </a:t>
            </a:r>
          </a:p>
          <a:p>
            <a:pPr algn="just"/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Игровая деятельность ещё значимая для ребёнка, любимая игрушка зачастую олицетворяет друга, с ней можно поиграть на перемене вместе с одноклассниками.</a:t>
            </a:r>
          </a:p>
          <a:p>
            <a:pPr algn="just"/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Лучше, если игрушка не громоздкая и без острых углов.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9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31750" name="Прямоугольник 5"/>
          <p:cNvSpPr>
            <a:spLocks noChangeArrowheads="1"/>
          </p:cNvSpPr>
          <p:nvPr/>
        </p:nvSpPr>
        <p:spPr bwMode="auto">
          <a:xfrm>
            <a:off x="1111250" y="4797425"/>
            <a:ext cx="7991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1751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1752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3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55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57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8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9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8838" y="3238500"/>
            <a:ext cx="813593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1761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1762" name="Прямоугольник 17"/>
          <p:cNvSpPr>
            <a:spLocks noChangeArrowheads="1"/>
          </p:cNvSpPr>
          <p:nvPr/>
        </p:nvSpPr>
        <p:spPr bwMode="auto">
          <a:xfrm>
            <a:off x="890588" y="2476500"/>
            <a:ext cx="7762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1763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8838" y="1500188"/>
            <a:ext cx="7997825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Нужно ли наказывать ребёнка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отсутствие успехов в обучении? </a:t>
            </a:r>
            <a:endParaRPr lang="ru-RU" alt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1765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1766" name="Прямоугольник 18"/>
          <p:cNvSpPr>
            <a:spLocks noChangeArrowheads="1"/>
          </p:cNvSpPr>
          <p:nvPr/>
        </p:nvSpPr>
        <p:spPr bwMode="auto">
          <a:xfrm>
            <a:off x="985838" y="2633663"/>
            <a:ext cx="76041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1767" name="Прямоугольник 21"/>
          <p:cNvSpPr>
            <a:spLocks noChangeArrowheads="1"/>
          </p:cNvSpPr>
          <p:nvPr/>
        </p:nvSpPr>
        <p:spPr bwMode="auto">
          <a:xfrm>
            <a:off x="908050" y="2662238"/>
            <a:ext cx="80025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Этого делать не рекомендуется, ведь первоклассник ещё ничему не научился. </a:t>
            </a:r>
          </a:p>
          <a:p>
            <a:pPr algn="just">
              <a:lnSpc>
                <a:spcPct val="90000"/>
              </a:lnSpc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Наказать можно за непослушание. Однако помните, что нельзя наказывать трудом или лишением прогулки.</a:t>
            </a:r>
          </a:p>
          <a:p>
            <a:pPr algn="just">
              <a:lnSpc>
                <a:spcPct val="90000"/>
              </a:lnSpc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Небрежно выполненное задание необходимо переделать, но не поздно вечером. </a:t>
            </a:r>
          </a:p>
          <a:p>
            <a:pPr algn="just">
              <a:lnSpc>
                <a:spcPct val="90000"/>
              </a:lnSpc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Попытайтесь вселить в ребёнка уверенность в своих силах, подбодрите его и подскажите, как лучше сделать задание. </a:t>
            </a:r>
          </a:p>
          <a:p>
            <a:pPr algn="just">
              <a:lnSpc>
                <a:spcPct val="90000"/>
              </a:lnSpc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Хвалите первоклассника даже за самые маленькие успехи, и тогда вам не придётся думать о наказании. </a:t>
            </a:r>
          </a:p>
        </p:txBody>
      </p:sp>
      <p:sp>
        <p:nvSpPr>
          <p:cNvPr id="31768" name="Прямоугольник 22"/>
          <p:cNvSpPr>
            <a:spLocks noChangeArrowheads="1"/>
          </p:cNvSpPr>
          <p:nvPr/>
        </p:nvSpPr>
        <p:spPr bwMode="auto">
          <a:xfrm>
            <a:off x="890588" y="2971800"/>
            <a:ext cx="7762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/>
          </a:p>
        </p:txBody>
      </p:sp>
      <p:sp>
        <p:nvSpPr>
          <p:cNvPr id="31769" name="Прямоугольник 23"/>
          <p:cNvSpPr>
            <a:spLocks noChangeArrowheads="1"/>
          </p:cNvSpPr>
          <p:nvPr/>
        </p:nvSpPr>
        <p:spPr bwMode="auto">
          <a:xfrm>
            <a:off x="981075" y="2846388"/>
            <a:ext cx="7839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70" name="Прямоугольник 24"/>
          <p:cNvSpPr>
            <a:spLocks noChangeArrowheads="1"/>
          </p:cNvSpPr>
          <p:nvPr/>
        </p:nvSpPr>
        <p:spPr bwMode="auto">
          <a:xfrm>
            <a:off x="942975" y="3079750"/>
            <a:ext cx="7610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75" y="6350"/>
            <a:ext cx="903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3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32774" name="Прямоугольник 5"/>
          <p:cNvSpPr>
            <a:spLocks noChangeArrowheads="1"/>
          </p:cNvSpPr>
          <p:nvPr/>
        </p:nvSpPr>
        <p:spPr bwMode="auto">
          <a:xfrm>
            <a:off x="1111250" y="4797425"/>
            <a:ext cx="7991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2775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2776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7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9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81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82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83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8838" y="3238500"/>
            <a:ext cx="813593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2785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2786" name="Прямоугольник 17"/>
          <p:cNvSpPr>
            <a:spLocks noChangeArrowheads="1"/>
          </p:cNvSpPr>
          <p:nvPr/>
        </p:nvSpPr>
        <p:spPr bwMode="auto">
          <a:xfrm>
            <a:off x="890588" y="2476500"/>
            <a:ext cx="7762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2787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8838" y="1500188"/>
            <a:ext cx="7997825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можно подать документы в 1 класс?</a:t>
            </a:r>
            <a:endParaRPr lang="ru-RU" alt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2789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2790" name="Прямоугольник 18"/>
          <p:cNvSpPr>
            <a:spLocks noChangeArrowheads="1"/>
          </p:cNvSpPr>
          <p:nvPr/>
        </p:nvSpPr>
        <p:spPr bwMode="auto">
          <a:xfrm>
            <a:off x="985838" y="2633663"/>
            <a:ext cx="76041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2791" name="Прямоугольник 22"/>
          <p:cNvSpPr>
            <a:spLocks noChangeArrowheads="1"/>
          </p:cNvSpPr>
          <p:nvPr/>
        </p:nvSpPr>
        <p:spPr bwMode="auto">
          <a:xfrm>
            <a:off x="890588" y="2971800"/>
            <a:ext cx="7762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/>
          </a:p>
        </p:txBody>
      </p:sp>
      <p:sp>
        <p:nvSpPr>
          <p:cNvPr id="32792" name="Прямоугольник 23"/>
          <p:cNvSpPr>
            <a:spLocks noChangeArrowheads="1"/>
          </p:cNvSpPr>
          <p:nvPr/>
        </p:nvSpPr>
        <p:spPr bwMode="auto">
          <a:xfrm>
            <a:off x="981075" y="2846388"/>
            <a:ext cx="7839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93" name="Прямоугольник 24"/>
          <p:cNvSpPr>
            <a:spLocks noChangeArrowheads="1"/>
          </p:cNvSpPr>
          <p:nvPr/>
        </p:nvSpPr>
        <p:spPr bwMode="auto">
          <a:xfrm>
            <a:off x="942975" y="3079750"/>
            <a:ext cx="7610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2794" name="Rectangle 1"/>
          <p:cNvSpPr>
            <a:spLocks noChangeArrowheads="1"/>
          </p:cNvSpPr>
          <p:nvPr/>
        </p:nvSpPr>
        <p:spPr bwMode="auto">
          <a:xfrm>
            <a:off x="1057275" y="3077408"/>
            <a:ext cx="7596188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/>
            <a:r>
              <a:rPr lang="ru-RU" altLang="ru-RU" dirty="0">
                <a:solidFill>
                  <a:srgbClr val="555555"/>
                </a:solidFill>
                <a:latin typeface="Times New Roman" pitchFamily="18" charset="0"/>
                <a:cs typeface="Times New Roman" pitchFamily="18" charset="0"/>
              </a:rPr>
              <a:t>Режим приема документов в 1 класс 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b="1" dirty="0">
                <a:solidFill>
                  <a:srgbClr val="555555"/>
                </a:solidFill>
                <a:latin typeface="Times New Roman" pitchFamily="18" charset="0"/>
                <a:cs typeface="Times New Roman" pitchFamily="18" charset="0"/>
              </a:rPr>
              <a:t>Понедельник-пятница: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b="1" dirty="0">
                <a:solidFill>
                  <a:srgbClr val="555555"/>
                </a:solidFill>
                <a:latin typeface="Times New Roman" pitchFamily="18" charset="0"/>
                <a:cs typeface="Times New Roman" pitchFamily="18" charset="0"/>
              </a:rPr>
              <a:t> с </a:t>
            </a:r>
            <a:r>
              <a:rPr lang="ru-RU" altLang="ru-RU" b="1" dirty="0" smtClean="0">
                <a:solidFill>
                  <a:srgbClr val="555555"/>
                </a:solidFill>
                <a:latin typeface="Times New Roman" pitchFamily="18" charset="0"/>
                <a:cs typeface="Times New Roman" pitchFamily="18" charset="0"/>
              </a:rPr>
              <a:t>09.00 </a:t>
            </a:r>
            <a:r>
              <a:rPr lang="ru-RU" altLang="ru-RU" b="1" dirty="0">
                <a:solidFill>
                  <a:srgbClr val="555555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altLang="ru-RU" b="1" dirty="0" smtClean="0">
                <a:solidFill>
                  <a:srgbClr val="555555"/>
                </a:solidFill>
                <a:latin typeface="Times New Roman" pitchFamily="18" charset="0"/>
                <a:cs typeface="Times New Roman" pitchFamily="18" charset="0"/>
              </a:rPr>
              <a:t>17.00 </a:t>
            </a:r>
            <a:r>
              <a:rPr lang="ru-RU" altLang="ru-RU" b="1" dirty="0">
                <a:solidFill>
                  <a:srgbClr val="555555"/>
                </a:solidFill>
                <a:latin typeface="Times New Roman" pitchFamily="18" charset="0"/>
                <a:cs typeface="Times New Roman" pitchFamily="18" charset="0"/>
              </a:rPr>
              <a:t>часов </a:t>
            </a:r>
            <a:r>
              <a:rPr lang="ru-RU" altLang="ru-RU" dirty="0">
                <a:solidFill>
                  <a:srgbClr val="007AD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  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95" name="Picture 2" descr="Хочу такой сайт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519113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96" name="Прямоугольник 26"/>
          <p:cNvSpPr>
            <a:spLocks noChangeArrowheads="1"/>
          </p:cNvSpPr>
          <p:nvPr/>
        </p:nvSpPr>
        <p:spPr bwMode="auto">
          <a:xfrm>
            <a:off x="1071563" y="4779963"/>
            <a:ext cx="75326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Прием документов для зачисления в первый класс осуществляется:</a:t>
            </a:r>
          </a:p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С 1 апреля до 30 июня – для детей, </a:t>
            </a: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проживающих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 на закрепленной территории.</a:t>
            </a:r>
          </a:p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С 06 июля по 05 сентября - для детей, </a:t>
            </a: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не проживающих </a:t>
            </a:r>
          </a:p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на территории, закрепленной за учреждением.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 l="9265" t="15280" r="24977" b="16322"/>
          <a:stretch>
            <a:fillRect/>
          </a:stretch>
        </p:blipFill>
        <p:spPr bwMode="auto">
          <a:xfrm>
            <a:off x="38100" y="0"/>
            <a:ext cx="9037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9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36870" name="Прямоугольник 5"/>
          <p:cNvSpPr>
            <a:spLocks noChangeArrowheads="1"/>
          </p:cNvSpPr>
          <p:nvPr/>
        </p:nvSpPr>
        <p:spPr bwMode="auto">
          <a:xfrm>
            <a:off x="1111250" y="4797425"/>
            <a:ext cx="7991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6871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6872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3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75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77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8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9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8838" y="3238500"/>
            <a:ext cx="813593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6881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6882" name="Прямоугольник 17"/>
          <p:cNvSpPr>
            <a:spLocks noChangeArrowheads="1"/>
          </p:cNvSpPr>
          <p:nvPr/>
        </p:nvSpPr>
        <p:spPr bwMode="auto">
          <a:xfrm>
            <a:off x="890588" y="2476500"/>
            <a:ext cx="7762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6883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96938" y="1700213"/>
            <a:ext cx="7997825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заметку!!!</a:t>
            </a:r>
            <a:endParaRPr lang="ru-RU" alt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6885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6886" name="Прямоугольник 18"/>
          <p:cNvSpPr>
            <a:spLocks noChangeArrowheads="1"/>
          </p:cNvSpPr>
          <p:nvPr/>
        </p:nvSpPr>
        <p:spPr bwMode="auto">
          <a:xfrm>
            <a:off x="985838" y="2633663"/>
            <a:ext cx="76041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6887" name="Прямоугольник 21"/>
          <p:cNvSpPr>
            <a:spLocks noChangeArrowheads="1"/>
          </p:cNvSpPr>
          <p:nvPr/>
        </p:nvSpPr>
        <p:spPr bwMode="auto">
          <a:xfrm>
            <a:off x="908050" y="2662238"/>
            <a:ext cx="80025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6888" name="Прямоугольник 22"/>
          <p:cNvSpPr>
            <a:spLocks noChangeArrowheads="1"/>
          </p:cNvSpPr>
          <p:nvPr/>
        </p:nvSpPr>
        <p:spPr bwMode="auto">
          <a:xfrm>
            <a:off x="890588" y="2971800"/>
            <a:ext cx="7762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/>
          </a:p>
        </p:txBody>
      </p:sp>
      <p:sp>
        <p:nvSpPr>
          <p:cNvPr id="36889" name="Прямоугольник 23"/>
          <p:cNvSpPr>
            <a:spLocks noChangeArrowheads="1"/>
          </p:cNvSpPr>
          <p:nvPr/>
        </p:nvSpPr>
        <p:spPr bwMode="auto">
          <a:xfrm>
            <a:off x="981075" y="2846388"/>
            <a:ext cx="7839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90" name="Прямоугольник 24"/>
          <p:cNvSpPr>
            <a:spLocks noChangeArrowheads="1"/>
          </p:cNvSpPr>
          <p:nvPr/>
        </p:nvSpPr>
        <p:spPr bwMode="auto">
          <a:xfrm>
            <a:off x="942975" y="3079750"/>
            <a:ext cx="7610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6891" name="Прямоугольник 25"/>
          <p:cNvSpPr>
            <a:spLocks noChangeArrowheads="1"/>
          </p:cNvSpPr>
          <p:nvPr/>
        </p:nvSpPr>
        <p:spPr bwMode="auto">
          <a:xfrm>
            <a:off x="942975" y="2533650"/>
            <a:ext cx="7556500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 детей, не подготовленных к систематическому обучению, труднее и дольше проходит период адаптации (приспособления) к школе, у них гораздо чаще проявляются различные трудности обучения, среди них значительно больше неуспевающих, и не только в первом классе.</a:t>
            </a:r>
          </a:p>
          <a:p>
            <a:pPr>
              <a:lnSpc>
                <a:spcPct val="150000"/>
              </a:lnSpc>
            </a:pPr>
            <a:endParaRPr lang="ru-RU" altLang="ru-RU" b="1">
              <a:latin typeface="Verdana" pitchFamily="34" charset="0"/>
              <a:ea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 l="9265" t="15280" r="24977" b="16322"/>
          <a:stretch>
            <a:fillRect/>
          </a:stretch>
        </p:blipFill>
        <p:spPr bwMode="auto">
          <a:xfrm>
            <a:off x="38100" y="0"/>
            <a:ext cx="9037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9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3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37894" name="Прямоугольник 5"/>
          <p:cNvSpPr>
            <a:spLocks noChangeArrowheads="1"/>
          </p:cNvSpPr>
          <p:nvPr/>
        </p:nvSpPr>
        <p:spPr bwMode="auto">
          <a:xfrm>
            <a:off x="1111250" y="4797425"/>
            <a:ext cx="7991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7895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7896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7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9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01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2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3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8838" y="3238500"/>
            <a:ext cx="813593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7905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7906" name="Прямоугольник 17"/>
          <p:cNvSpPr>
            <a:spLocks noChangeArrowheads="1"/>
          </p:cNvSpPr>
          <p:nvPr/>
        </p:nvSpPr>
        <p:spPr bwMode="auto">
          <a:xfrm>
            <a:off x="890588" y="2476500"/>
            <a:ext cx="7762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7907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1300" y="1700213"/>
            <a:ext cx="8653463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alt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7909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7910" name="Прямоугольник 18"/>
          <p:cNvSpPr>
            <a:spLocks noChangeArrowheads="1"/>
          </p:cNvSpPr>
          <p:nvPr/>
        </p:nvSpPr>
        <p:spPr bwMode="auto">
          <a:xfrm>
            <a:off x="985838" y="2633663"/>
            <a:ext cx="76041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7911" name="Прямоугольник 21"/>
          <p:cNvSpPr>
            <a:spLocks noChangeArrowheads="1"/>
          </p:cNvSpPr>
          <p:nvPr/>
        </p:nvSpPr>
        <p:spPr bwMode="auto">
          <a:xfrm>
            <a:off x="908050" y="2662238"/>
            <a:ext cx="80025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7912" name="Прямоугольник 22"/>
          <p:cNvSpPr>
            <a:spLocks noChangeArrowheads="1"/>
          </p:cNvSpPr>
          <p:nvPr/>
        </p:nvSpPr>
        <p:spPr bwMode="auto">
          <a:xfrm>
            <a:off x="890588" y="2971800"/>
            <a:ext cx="7762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/>
          </a:p>
        </p:txBody>
      </p:sp>
      <p:sp>
        <p:nvSpPr>
          <p:cNvPr id="37913" name="Прямоугольник 23"/>
          <p:cNvSpPr>
            <a:spLocks noChangeArrowheads="1"/>
          </p:cNvSpPr>
          <p:nvPr/>
        </p:nvSpPr>
        <p:spPr bwMode="auto">
          <a:xfrm>
            <a:off x="981075" y="2846388"/>
            <a:ext cx="7839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14" name="Прямоугольник 24"/>
          <p:cNvSpPr>
            <a:spLocks noChangeArrowheads="1"/>
          </p:cNvSpPr>
          <p:nvPr/>
        </p:nvSpPr>
        <p:spPr bwMode="auto">
          <a:xfrm>
            <a:off x="942975" y="3079750"/>
            <a:ext cx="7610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7915" name="Прямоугольник 25"/>
          <p:cNvSpPr>
            <a:spLocks noChangeArrowheads="1"/>
          </p:cNvSpPr>
          <p:nvPr/>
        </p:nvSpPr>
        <p:spPr bwMode="auto">
          <a:xfrm>
            <a:off x="942975" y="2533650"/>
            <a:ext cx="75565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altLang="ru-RU" b="1">
              <a:latin typeface="Verdana" pitchFamily="34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7916" name="Прямоугольник 26"/>
          <p:cNvSpPr>
            <a:spLocks noChangeArrowheads="1"/>
          </p:cNvSpPr>
          <p:nvPr/>
        </p:nvSpPr>
        <p:spPr bwMode="auto">
          <a:xfrm>
            <a:off x="850900" y="2255838"/>
            <a:ext cx="760888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Учебно-воспитательная деятельность в школе не может иметь успеха без тесных контактов с родителями.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Именно Вы должны стать нашими лучшими помощниками, заинтересованными союзниками, доброжелательными участниками единого педагогического процесса.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В школе должны </a:t>
            </a:r>
            <a:r>
              <a:rPr lang="ru-RU" altLang="ru-RU" sz="2000" b="1">
                <a:solidFill>
                  <a:srgbClr val="CC33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отсутствовать</a:t>
            </a: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две поведенческие "модели" родителей: в качестве "провинившегося ученика" и в качестве "обвинителя".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000" b="1" i="1">
                <a:solidFill>
                  <a:srgbClr val="CC33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Должна присутствовать третья "модель": родители с адекватным поведением, предполагающая взаимопонимание родителя и учителя на благо ребенку.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altLang="ru-RU" sz="20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Родители нужны нам, учителям!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 l="9265" t="15280" r="24977" b="16322"/>
          <a:stretch>
            <a:fillRect/>
          </a:stretch>
        </p:blipFill>
        <p:spPr bwMode="auto">
          <a:xfrm>
            <a:off x="38100" y="0"/>
            <a:ext cx="9037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 В ШКОЛУ…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300" y="1844675"/>
            <a:ext cx="8828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Прямоугольник 2"/>
          <p:cNvSpPr>
            <a:spLocks noChangeArrowheads="1"/>
          </p:cNvSpPr>
          <p:nvPr/>
        </p:nvSpPr>
        <p:spPr bwMode="auto">
          <a:xfrm>
            <a:off x="1116013" y="2690813"/>
            <a:ext cx="755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2800" b="1">
              <a:solidFill>
                <a:srgbClr val="002060"/>
              </a:solidFill>
            </a:endParaRPr>
          </a:p>
        </p:txBody>
      </p:sp>
      <p:sp>
        <p:nvSpPr>
          <p:cNvPr id="38918" name="Прямоугольник 5"/>
          <p:cNvSpPr>
            <a:spLocks noChangeArrowheads="1"/>
          </p:cNvSpPr>
          <p:nvPr/>
        </p:nvSpPr>
        <p:spPr bwMode="auto">
          <a:xfrm>
            <a:off x="1111250" y="4797425"/>
            <a:ext cx="7991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8919" name="Прямоугольник 4"/>
          <p:cNvSpPr>
            <a:spLocks noChangeArrowheads="1"/>
          </p:cNvSpPr>
          <p:nvPr/>
        </p:nvSpPr>
        <p:spPr bwMode="auto">
          <a:xfrm>
            <a:off x="827088" y="2565400"/>
            <a:ext cx="7848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ru-RU" altLang="ru-RU" sz="2000">
              <a:solidFill>
                <a:srgbClr val="00206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8920" name="Прямоугольник 7"/>
          <p:cNvSpPr>
            <a:spLocks noChangeArrowheads="1"/>
          </p:cNvSpPr>
          <p:nvPr/>
        </p:nvSpPr>
        <p:spPr bwMode="auto">
          <a:xfrm>
            <a:off x="827088" y="3357563"/>
            <a:ext cx="79930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Прямоугольник 8"/>
          <p:cNvSpPr>
            <a:spLocks noChangeArrowheads="1"/>
          </p:cNvSpPr>
          <p:nvPr/>
        </p:nvSpPr>
        <p:spPr bwMode="auto">
          <a:xfrm>
            <a:off x="1057275" y="4076700"/>
            <a:ext cx="75326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4263" y="3230563"/>
            <a:ext cx="184150" cy="59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3" name="Прямоугольник 10"/>
          <p:cNvSpPr>
            <a:spLocks noChangeArrowheads="1"/>
          </p:cNvSpPr>
          <p:nvPr/>
        </p:nvSpPr>
        <p:spPr bwMode="auto">
          <a:xfrm>
            <a:off x="1125538" y="4076700"/>
            <a:ext cx="75501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435350"/>
            <a:ext cx="184150" cy="596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5" name="Прямоугольник 12"/>
          <p:cNvSpPr>
            <a:spLocks noChangeArrowheads="1"/>
          </p:cNvSpPr>
          <p:nvPr/>
        </p:nvSpPr>
        <p:spPr bwMode="auto">
          <a:xfrm>
            <a:off x="1149350" y="4103688"/>
            <a:ext cx="767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6" name="Прямоугольник 13"/>
          <p:cNvSpPr>
            <a:spLocks noChangeArrowheads="1"/>
          </p:cNvSpPr>
          <p:nvPr/>
        </p:nvSpPr>
        <p:spPr bwMode="auto">
          <a:xfrm>
            <a:off x="1084263" y="2651125"/>
            <a:ext cx="7505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7" name="Прямоугольник 14"/>
          <p:cNvSpPr>
            <a:spLocks noChangeArrowheads="1"/>
          </p:cNvSpPr>
          <p:nvPr/>
        </p:nvSpPr>
        <p:spPr bwMode="auto">
          <a:xfrm>
            <a:off x="827088" y="25654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8838" y="3238500"/>
            <a:ext cx="813593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alt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8929" name="Прямоугольник 16"/>
          <p:cNvSpPr>
            <a:spLocks noChangeArrowheads="1"/>
          </p:cNvSpPr>
          <p:nvPr/>
        </p:nvSpPr>
        <p:spPr bwMode="auto">
          <a:xfrm>
            <a:off x="890588" y="2559050"/>
            <a:ext cx="789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0588" y="2476500"/>
            <a:ext cx="796607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altLang="ru-RU" sz="5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31" name="Прямоугольник 6"/>
          <p:cNvSpPr>
            <a:spLocks noChangeArrowheads="1"/>
          </p:cNvSpPr>
          <p:nvPr/>
        </p:nvSpPr>
        <p:spPr bwMode="auto">
          <a:xfrm>
            <a:off x="925513" y="2490788"/>
            <a:ext cx="79851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endParaRPr lang="ru-RU" altLang="ru-RU" sz="2400">
              <a:solidFill>
                <a:srgbClr val="CC33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8932" name="Прямоугольник 20"/>
          <p:cNvSpPr>
            <a:spLocks noChangeArrowheads="1"/>
          </p:cNvSpPr>
          <p:nvPr/>
        </p:nvSpPr>
        <p:spPr bwMode="auto">
          <a:xfrm>
            <a:off x="996950" y="2681288"/>
            <a:ext cx="7859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8933" name="Прямоугольник 18"/>
          <p:cNvSpPr>
            <a:spLocks noChangeArrowheads="1"/>
          </p:cNvSpPr>
          <p:nvPr/>
        </p:nvSpPr>
        <p:spPr bwMode="auto">
          <a:xfrm>
            <a:off x="985838" y="2633663"/>
            <a:ext cx="76041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8934" name="Прямоугольник 22"/>
          <p:cNvSpPr>
            <a:spLocks noChangeArrowheads="1"/>
          </p:cNvSpPr>
          <p:nvPr/>
        </p:nvSpPr>
        <p:spPr bwMode="auto">
          <a:xfrm>
            <a:off x="890588" y="2971800"/>
            <a:ext cx="7762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/>
          </a:p>
        </p:txBody>
      </p:sp>
      <p:sp>
        <p:nvSpPr>
          <p:cNvPr id="38935" name="Прямоугольник 23"/>
          <p:cNvSpPr>
            <a:spLocks noChangeArrowheads="1"/>
          </p:cNvSpPr>
          <p:nvPr/>
        </p:nvSpPr>
        <p:spPr bwMode="auto">
          <a:xfrm>
            <a:off x="981075" y="2846388"/>
            <a:ext cx="7839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6" name="Прямоугольник 24"/>
          <p:cNvSpPr>
            <a:spLocks noChangeArrowheads="1"/>
          </p:cNvSpPr>
          <p:nvPr/>
        </p:nvSpPr>
        <p:spPr bwMode="auto">
          <a:xfrm>
            <a:off x="942975" y="3079750"/>
            <a:ext cx="7610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8937" name="Прямоугольник 25"/>
          <p:cNvSpPr>
            <a:spLocks noChangeArrowheads="1"/>
          </p:cNvSpPr>
          <p:nvPr/>
        </p:nvSpPr>
        <p:spPr bwMode="auto">
          <a:xfrm>
            <a:off x="942975" y="2533650"/>
            <a:ext cx="75565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endParaRPr lang="ru-RU" altLang="ru-RU" sz="200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altLang="ru-RU" b="1">
              <a:latin typeface="Verdana" pitchFamily="34" charset="0"/>
              <a:ea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2001</Words>
  <Application>Microsoft Office PowerPoint</Application>
  <PresentationFormat>Экран (4:3)</PresentationFormat>
  <Paragraphs>230</Paragraphs>
  <Slides>34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  <vt:lpstr>СКОРО В ШКОЛУ…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СКОРО В ШКОЛУ…</dc:title>
  <dc:creator>Гафурова</dc:creator>
  <cp:lastModifiedBy>Директор</cp:lastModifiedBy>
  <cp:revision>30</cp:revision>
  <dcterms:created xsi:type="dcterms:W3CDTF">2023-03-18T17:10:57Z</dcterms:created>
  <dcterms:modified xsi:type="dcterms:W3CDTF">2025-04-04T12:42:25Z</dcterms:modified>
</cp:coreProperties>
</file>